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8" r:id="rId2"/>
    <p:sldId id="288" r:id="rId3"/>
    <p:sldId id="314" r:id="rId4"/>
    <p:sldId id="338" r:id="rId5"/>
    <p:sldId id="350" r:id="rId6"/>
    <p:sldId id="351" r:id="rId7"/>
    <p:sldId id="353" r:id="rId8"/>
    <p:sldId id="358" r:id="rId9"/>
    <p:sldId id="359" r:id="rId10"/>
    <p:sldId id="352" r:id="rId11"/>
    <p:sldId id="322" r:id="rId12"/>
    <p:sldId id="360" r:id="rId13"/>
    <p:sldId id="361" r:id="rId14"/>
    <p:sldId id="364" r:id="rId15"/>
    <p:sldId id="375" r:id="rId16"/>
    <p:sldId id="376" r:id="rId17"/>
    <p:sldId id="377" r:id="rId18"/>
    <p:sldId id="374" r:id="rId19"/>
    <p:sldId id="368" r:id="rId20"/>
    <p:sldId id="366" r:id="rId21"/>
    <p:sldId id="362" r:id="rId22"/>
    <p:sldId id="369" r:id="rId23"/>
    <p:sldId id="370" r:id="rId24"/>
    <p:sldId id="373" r:id="rId25"/>
    <p:sldId id="371" r:id="rId26"/>
    <p:sldId id="36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0" autoAdjust="0"/>
    <p:restoredTop sz="94660"/>
  </p:normalViewPr>
  <p:slideViewPr>
    <p:cSldViewPr>
      <p:cViewPr varScale="1">
        <p:scale>
          <a:sx n="122" d="100"/>
          <a:sy n="122" d="100"/>
        </p:scale>
        <p:origin x="11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723C-4D8C-49AD-BA69-196D2EF20876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B5231-5F17-44E8-8F1E-6DCF99494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9287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8AE1-84A0-4902-87F9-2A0E102BB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00800"/>
            <a:ext cx="6705600" cy="533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2D1F0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09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64503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"/>
            <a:ext cx="73914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0960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ppvs\Downloads\blue-diamond\bluediamond\images\header_bg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0"/>
            <a:ext cx="9144000" cy="609600"/>
          </a:xfrm>
          <a:prstGeom prst="rect">
            <a:avLst/>
          </a:prstGeom>
          <a:noFill/>
        </p:spPr>
      </p:pic>
      <p:pic>
        <p:nvPicPr>
          <p:cNvPr id="11" name="Picture 2" descr="C:\Users\kippvs\Downloads\blue-diamond\bluediamond\images\header_bg3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6640880"/>
            <a:ext cx="9144000" cy="217119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>
            <a:off x="0" y="664088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688"/>
            <a:ext cx="1182855" cy="21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 cap="small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6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8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gif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Diffraction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P47 – Optics: Unit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56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Multiple Slit Diffraction</a:t>
            </a:r>
            <a:endParaRPr lang="en-US" sz="2800" dirty="0"/>
          </a:p>
        </p:txBody>
      </p:sp>
      <p:pic>
        <p:nvPicPr>
          <p:cNvPr id="4" name="Picture 2" descr="http://hyperphysics.phy-astr.gsu.edu/hbase/phyopt/imgpho/muls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1"/>
            <a:ext cx="2971800" cy="19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hyperphysics.phy-astr.gsu.edu/hbase/phyopt/imgpho/muls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9182"/>
            <a:ext cx="2971800" cy="19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hyperphysics.phy-astr.gsu.edu/hbase/phyopt/imgpho/muls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5817"/>
            <a:ext cx="2971800" cy="199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454896"/>
            <a:ext cx="3717730" cy="2586734"/>
          </a:xfrm>
          <a:prstGeom prst="rect">
            <a:avLst/>
          </a:prstGeom>
        </p:spPr>
      </p:pic>
      <p:pic>
        <p:nvPicPr>
          <p:cNvPr id="8" name="Picture 12" descr="http://philschatz.com/physics-book/resources/Figure_28_04_01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1"/>
          <a:stretch/>
        </p:blipFill>
        <p:spPr bwMode="auto">
          <a:xfrm>
            <a:off x="32442" y="4716145"/>
            <a:ext cx="3091758" cy="16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567" y="4685817"/>
            <a:ext cx="2292760" cy="17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3290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Equivalent Diffraction</a:t>
            </a:r>
          </a:p>
          <a:p>
            <a:r>
              <a:rPr lang="en-US" sz="2800" dirty="0" smtClean="0"/>
              <a:t>Gratings and</a:t>
            </a:r>
          </a:p>
          <a:p>
            <a:r>
              <a:rPr lang="en-US" sz="2800" dirty="0" smtClean="0"/>
              <a:t>Spectrometers</a:t>
            </a:r>
            <a:endParaRPr lang="en-US" sz="2800" dirty="0"/>
          </a:p>
        </p:txBody>
      </p:sp>
      <p:pic>
        <p:nvPicPr>
          <p:cNvPr id="6146" name="Picture 2" descr="http://img.medicalexpo.com/pt/images_me/photo-g/90363-109316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05200"/>
            <a:ext cx="4324350" cy="30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i-photonics.com/images/CC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1" y="5410200"/>
            <a:ext cx="2286000" cy="110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gzyuli.com/uploads/allimg/150822/142RH317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" y="3236990"/>
            <a:ext cx="4643383" cy="18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shimadzu.com/an/sites/default/files/ckeditor/an/uv/support/fundamentals/n9j25k00000c9zgv-img/n9j25k00000c9zw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09" y="1068684"/>
            <a:ext cx="59817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5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274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Luminescence Spectroscopy</a:t>
            </a:r>
            <a:endParaRPr lang="en-US" sz="2800" dirty="0"/>
          </a:p>
        </p:txBody>
      </p:sp>
      <p:pic>
        <p:nvPicPr>
          <p:cNvPr id="24578" name="Picture 2" descr="https://upload.wikimedia.org/wikipedia/commons/thumb/1/12/Fluorescent_minerals_hg.jpg/1200px-Fluorescent_minerals_h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733800"/>
            <a:ext cx="4446290" cy="28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static1.squarespace.com/static/545154c5e4b0bea70c5ff74b/t/548037efe4b001b264ea31b4/1417689071395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" y="1524000"/>
            <a:ext cx="4729938" cy="350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pubs.rsc.org/services/images/RSCpubs.ePlatform.Service.FreeContent.ImageService.svc/ImageService/Articleimage/2006/CS/b600562b/b600562b-f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8432"/>
            <a:ext cx="3912890" cy="19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12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Stellar Spectroscopy</a:t>
            </a:r>
            <a:endParaRPr lang="en-US" sz="2800" dirty="0"/>
          </a:p>
        </p:txBody>
      </p:sp>
      <p:pic>
        <p:nvPicPr>
          <p:cNvPr id="26626" name="Picture 2" descr="https://www.omicsgroup.org/articles-admin/journal-highlight-images/stellar-spectros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86120"/>
            <a:ext cx="2914650" cy="28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smithphysics.files.wordpress.com/2010/04/spectros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/>
          <a:stretch/>
        </p:blipFill>
        <p:spPr bwMode="auto">
          <a:xfrm>
            <a:off x="5943600" y="4038600"/>
            <a:ext cx="2914650" cy="241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apod.nasa.gov/apod/image/0604/solarspectrum_noao_b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" y="1737595"/>
            <a:ext cx="5539916" cy="36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62863" y="5619690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</a:t>
            </a:r>
            <a:r>
              <a:rPr lang="en-US" sz="2000" dirty="0" smtClean="0"/>
              <a:t>ur sun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31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12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Stellar Spectroscopy</a:t>
            </a:r>
            <a:endParaRPr lang="en-US" sz="2800" dirty="0"/>
          </a:p>
        </p:txBody>
      </p:sp>
      <p:pic>
        <p:nvPicPr>
          <p:cNvPr id="26626" name="Picture 2" descr="https://www.omicsgroup.org/articles-admin/journal-highlight-images/stellar-spectros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86120"/>
            <a:ext cx="2914650" cy="28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smithphysics.files.wordpress.com/2010/04/spectros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0"/>
          <a:stretch/>
        </p:blipFill>
        <p:spPr bwMode="auto">
          <a:xfrm>
            <a:off x="5943600" y="4038600"/>
            <a:ext cx="2914650" cy="241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http://www.faculty.virginia.edu/ASTR5110/lectures/spectroscopy/Spectra_Brile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0" y="1461660"/>
            <a:ext cx="5673510" cy="423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17892" y="600069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other</a:t>
            </a:r>
            <a:r>
              <a:rPr lang="en-US" sz="2000" dirty="0" smtClean="0"/>
              <a:t> suns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14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36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998"/>
            <a:ext cx="2443839" cy="165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0924" y="1524000"/>
            <a:ext cx="368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diffraction pattern caused by N identical apertures with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aperture has a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so that we use  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4" y="2457857"/>
                <a:ext cx="523348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" y="3070564"/>
            <a:ext cx="7391400" cy="7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7" y="4721084"/>
            <a:ext cx="5257800" cy="7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77" y="4823824"/>
            <a:ext cx="240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77" y="2475079"/>
            <a:ext cx="2528905" cy="35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37" y="1815239"/>
            <a:ext cx="16097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29" y="4137364"/>
            <a:ext cx="28575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55305" y="4091986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of variables:</a:t>
            </a: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4" y="5813764"/>
            <a:ext cx="2878233" cy="73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3" y="5813764"/>
            <a:ext cx="5122380" cy="68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9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05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 in the Real World:</a:t>
            </a:r>
          </a:p>
          <a:p>
            <a:r>
              <a:rPr lang="en-US" sz="2000" dirty="0" smtClean="0"/>
              <a:t>Discrete Fourier Transform of 2D Images</a:t>
            </a:r>
            <a:endParaRPr lang="en-US" sz="20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92806" y="2316014"/>
                <a:ext cx="3235886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 </m:t>
                          </m:r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𝑛𝑢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6" y="2316014"/>
                <a:ext cx="3235886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53959" y="1946682"/>
            <a:ext cx="377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 list of N sample data points (1D)</a:t>
            </a:r>
          </a:p>
        </p:txBody>
      </p:sp>
      <p:pic>
        <p:nvPicPr>
          <p:cNvPr id="7" name="Picture 4" descr="http://www.originlab.com/www/products/images/2dfft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012493"/>
            <a:ext cx="3357169" cy="38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78803" y="5895201"/>
            <a:ext cx="1400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www.originlab.com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959" y="3395761"/>
            <a:ext cx="441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an </a:t>
            </a:r>
            <a:r>
              <a:rPr lang="en-US" b="1" dirty="0" err="1"/>
              <a:t>MxN</a:t>
            </a:r>
            <a:r>
              <a:rPr lang="en-US" b="1" dirty="0"/>
              <a:t> array of sample data points (2D)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10090" y="3841293"/>
                <a:ext cx="4494820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𝑛𝑢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𝑚𝑣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0" y="3841293"/>
                <a:ext cx="4494820" cy="8714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92805" y="5248870"/>
            <a:ext cx="449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work has been put into algorithms to</a:t>
            </a:r>
          </a:p>
          <a:p>
            <a:r>
              <a:rPr lang="en-US" dirty="0"/>
              <a:t>calculate this as efficiently as possible. (FFTW)</a:t>
            </a:r>
          </a:p>
        </p:txBody>
      </p:sp>
    </p:spTree>
    <p:extLst>
      <p:ext uri="{BB962C8B-B14F-4D97-AF65-F5344CB8AC3E}">
        <p14:creationId xmlns:p14="http://schemas.microsoft.com/office/powerpoint/2010/main" val="26398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48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Fourier Optics: The Basic Idea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82" y="4267200"/>
            <a:ext cx="6958012" cy="194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35899" y="2590800"/>
                <a:ext cx="80229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The intensity distribution in the far-field (</a:t>
                </a:r>
                <a:r>
                  <a:rPr lang="en-US" sz="2000" dirty="0" err="1"/>
                  <a:t>Fraunhofer</a:t>
                </a:r>
                <a:r>
                  <a:rPr lang="en-US" sz="2000" dirty="0"/>
                  <a:t> limit) is the 2D Fourier transform of the intensity distribution at the source.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A (perfect) lens causes the image at z=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000" dirty="0"/>
                  <a:t> to form at its focal distance.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99" y="2590800"/>
                <a:ext cx="8022914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836" t="-3226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1" y="1447800"/>
            <a:ext cx="67532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0" y="6070654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</p:spTree>
    <p:extLst>
      <p:ext uri="{BB962C8B-B14F-4D97-AF65-F5344CB8AC3E}">
        <p14:creationId xmlns:p14="http://schemas.microsoft.com/office/powerpoint/2010/main" val="4339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7416" y="1185435"/>
            <a:ext cx="2875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Babinet’s</a:t>
            </a:r>
            <a:r>
              <a:rPr lang="en-US" sz="2800" dirty="0" smtClean="0"/>
              <a:t> Principle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" y="1995290"/>
            <a:ext cx="34766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3937" y="4464784"/>
            <a:ext cx="7325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Diffraction from a complicated aperture is just </a:t>
            </a:r>
            <a:endParaRPr lang="en-US" sz="2000" dirty="0" smtClean="0"/>
          </a:p>
          <a:p>
            <a:pPr algn="ctr"/>
            <a:r>
              <a:rPr lang="en-US" sz="2000" dirty="0" smtClean="0"/>
              <a:t>the </a:t>
            </a:r>
            <a:r>
              <a:rPr lang="en-US" sz="2000" i="1" dirty="0"/>
              <a:t>coherent</a:t>
            </a:r>
            <a:r>
              <a:rPr lang="en-US" sz="2000" dirty="0"/>
              <a:t> sum of diffraction by its component parts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Reminder</a:t>
            </a:r>
            <a:r>
              <a:rPr lang="en-US" sz="2000" dirty="0"/>
              <a:t>: add the electric field amplitudes, not the intensities!</a:t>
            </a:r>
          </a:p>
          <a:p>
            <a:pPr algn="ctr"/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38140"/>
            <a:ext cx="28860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44442" y="1185061"/>
            <a:ext cx="236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Array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2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172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Diffraction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7319"/>
            <a:ext cx="8518769" cy="2275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19600"/>
            <a:ext cx="3048000" cy="1495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4050502"/>
            <a:ext cx="2743200" cy="23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1066800"/>
            <a:ext cx="40403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Course Outline</a:t>
            </a:r>
          </a:p>
          <a:p>
            <a:endParaRPr lang="en-US" sz="2000" dirty="0"/>
          </a:p>
          <a:p>
            <a:r>
              <a:rPr lang="en-US" sz="2400" u="sng" dirty="0" smtClean="0"/>
              <a:t>Unit 1</a:t>
            </a:r>
            <a:r>
              <a:rPr lang="en-US" sz="2400" dirty="0" smtClean="0"/>
              <a:t>: Electromagnetic Waves</a:t>
            </a:r>
          </a:p>
          <a:p>
            <a:r>
              <a:rPr lang="en-US" sz="2400" u="sng" dirty="0" smtClean="0"/>
              <a:t>Unit 2</a:t>
            </a:r>
            <a:r>
              <a:rPr lang="en-US" sz="2400" dirty="0" smtClean="0"/>
              <a:t>: Interaction with Matter</a:t>
            </a:r>
          </a:p>
          <a:p>
            <a:r>
              <a:rPr lang="en-US" sz="2400" u="sng" dirty="0" smtClean="0"/>
              <a:t>Unit 3</a:t>
            </a:r>
            <a:r>
              <a:rPr lang="en-US" sz="2400" dirty="0" smtClean="0"/>
              <a:t>: Geometric Optics</a:t>
            </a:r>
          </a:p>
          <a:p>
            <a:endParaRPr lang="en-US" dirty="0"/>
          </a:p>
          <a:p>
            <a:r>
              <a:rPr lang="en-US" sz="2400" u="sng" dirty="0" smtClean="0"/>
              <a:t>Unit 4</a:t>
            </a:r>
            <a:r>
              <a:rPr lang="en-US" sz="2400" dirty="0" smtClean="0"/>
              <a:t>: Superposition of Waves</a:t>
            </a:r>
          </a:p>
          <a:p>
            <a:r>
              <a:rPr lang="en-US" sz="2400" u="sng" dirty="0" smtClean="0"/>
              <a:t>Unit 5</a:t>
            </a:r>
            <a:r>
              <a:rPr lang="en-US" sz="2400" dirty="0" smtClean="0"/>
              <a:t>: Polarization</a:t>
            </a:r>
          </a:p>
          <a:p>
            <a:r>
              <a:rPr lang="en-US" sz="2400" u="sng" dirty="0" smtClean="0"/>
              <a:t>Unit 6</a:t>
            </a:r>
            <a:r>
              <a:rPr lang="en-US" sz="2400" dirty="0" smtClean="0"/>
              <a:t>: Interference</a:t>
            </a:r>
          </a:p>
          <a:p>
            <a:endParaRPr lang="en-US" dirty="0"/>
          </a:p>
          <a:p>
            <a:r>
              <a:rPr lang="en-US" sz="2400" u="sng" dirty="0" smtClean="0"/>
              <a:t>Unit 7</a:t>
            </a:r>
            <a:r>
              <a:rPr lang="en-US" sz="2400" dirty="0" smtClean="0"/>
              <a:t>: Diffraction</a:t>
            </a:r>
          </a:p>
          <a:p>
            <a:r>
              <a:rPr lang="en-US" sz="2400" u="sng" dirty="0" smtClean="0"/>
              <a:t>Unit 8</a:t>
            </a:r>
            <a:r>
              <a:rPr lang="en-US" sz="2400" dirty="0" smtClean="0"/>
              <a:t>: Fourier Optics</a:t>
            </a:r>
          </a:p>
          <a:p>
            <a:r>
              <a:rPr lang="en-US" sz="2400" u="sng" dirty="0" smtClean="0"/>
              <a:t>Unit 9</a:t>
            </a:r>
            <a:r>
              <a:rPr lang="en-US" sz="2400" dirty="0" smtClean="0"/>
              <a:t>: Modern Optics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22098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90800" y="2514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90800" y="28956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90800" y="3563112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90800" y="3894015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90800" y="4267200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6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40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Arago</a:t>
            </a:r>
            <a:r>
              <a:rPr lang="en-US" sz="2800" dirty="0" smtClean="0"/>
              <a:t> Spot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63606"/>
            <a:ext cx="3961069" cy="2475668"/>
          </a:xfrm>
          <a:prstGeom prst="rect">
            <a:avLst/>
          </a:prstGeom>
        </p:spPr>
      </p:pic>
      <p:pic>
        <p:nvPicPr>
          <p:cNvPr id="2050" name="Picture 2" descr="https://qph.ec.quoracdn.net/main-qimg-2f2d2072083b57f49b56e471954044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3586561"/>
            <a:ext cx="4572000" cy="281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kth.se/polopoly_fs/1.600157!/image/qe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685800"/>
            <a:ext cx="2183258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2964132"/>
            <a:ext cx="3052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Corpuscular Theory of Light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513159" y="2965256"/>
            <a:ext cx="2384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Wave Theory of Light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1651488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is the “correct” nature of light?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0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326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Fresnel-</a:t>
            </a:r>
            <a:r>
              <a:rPr lang="en-US" sz="2800" dirty="0" err="1" smtClean="0"/>
              <a:t>Kirchoff</a:t>
            </a:r>
            <a:r>
              <a:rPr lang="en-US" sz="2800" dirty="0" smtClean="0"/>
              <a:t> – Circular Aperture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74" y="1689012"/>
            <a:ext cx="30289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43150"/>
            <a:ext cx="47434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3903961"/>
            <a:ext cx="28860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7289" y="3346638"/>
            <a:ext cx="336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to cylindrical coordinates!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769974" y="2952750"/>
            <a:ext cx="381000" cy="39102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743178" y="3148260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78" y="3148260"/>
                <a:ext cx="35779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5391150"/>
            <a:ext cx="4286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8208" y="1504950"/>
            <a:ext cx="501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 What is the on-axis electric field due of a plane wave diffracting through a circular aperture?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0335" y="4360387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335640" y="4857750"/>
                <a:ext cx="5564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Integration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dirty="0"/>
                  <a:t> is trivial, integral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dirty="0"/>
                  <a:t> isn’t too bad…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40" y="4857750"/>
                <a:ext cx="556492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7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8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7" y="3869769"/>
            <a:ext cx="6410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5363"/>
            <a:ext cx="36766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82" y="1771650"/>
            <a:ext cx="62293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07" y="2724150"/>
            <a:ext cx="4829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34" y="2187612"/>
            <a:ext cx="285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07" y="3014662"/>
            <a:ext cx="285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96000" y="6209645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9476" y="4419600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a=10 microns</a:t>
            </a:r>
          </a:p>
          <a:p>
            <a:r>
              <a:rPr lang="en-US" dirty="0"/>
              <a:t>Lambda = 500 nm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34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On-Axis Intensity Behind Circular Aperture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754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59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Fresnel Diffraction – Single Slit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799"/>
            <a:ext cx="78581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en.fh-muenster.de/photonik/images/TO4-Foto-Auswertu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399"/>
            <a:ext cx="8320839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10200" y="1828799"/>
            <a:ext cx="1143000" cy="83820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://hyperphysics.phy-astr.gsu.edu/hbase/phyopt/imgpho/muls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9601"/>
            <a:ext cx="1981200" cy="13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33400" y="1524000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Intensity pattern at varying distances behind a circular aperture: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ysClr val="windowText" lastClr="000000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to be computed numerically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83" y="685800"/>
            <a:ext cx="1499568" cy="594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245907"/>
            <a:ext cx="4724400" cy="11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70" y="3773882"/>
            <a:ext cx="2544190" cy="25600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53244" y="6337194"/>
            <a:ext cx="21996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Credit: 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MuthuKutty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at 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en.wikipedia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453674" y="3160698"/>
            <a:ext cx="381000" cy="22860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834674" y="3200167"/>
            <a:ext cx="114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Bessel Function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048" y="685800"/>
            <a:ext cx="570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Fresnel Diffraction – Circular Aperture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4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04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Limits of Diffraction</a:t>
            </a:r>
            <a:endParaRPr lang="en-US" sz="2800" dirty="0"/>
          </a:p>
        </p:txBody>
      </p:sp>
      <p:pic>
        <p:nvPicPr>
          <p:cNvPr id="1026" name="Picture 2" descr="https://apod.nasa.gov/apod/image/1710/Nucleosynthesis2_WikipediaCmglee_2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81800" y="1524000"/>
                <a:ext cx="1849545" cy="9233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Geometric optics: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l-GR" i="1"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l-GR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0)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524000"/>
                <a:ext cx="184954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614" t="-2597" r="-1634" b="-38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98993" y="1524000"/>
                <a:ext cx="3725608" cy="9233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Fresnel: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l-GR" i="1" smtClean="0">
                          <a:latin typeface="Cambria Math"/>
                          <a:ea typeface="Cambria Math"/>
                        </a:rPr>
                        <m:t>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993" y="1524000"/>
                <a:ext cx="3725608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259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69542" y="1533525"/>
                <a:ext cx="1286634" cy="9233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Fraunhofer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el-GR" i="1"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42" y="1533525"/>
                <a:ext cx="1286634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271" t="-3247" r="-280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07" y="2701084"/>
            <a:ext cx="17621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672509"/>
            <a:ext cx="18954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05846"/>
            <a:ext cx="191452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4158"/>
            <a:ext cx="1780715" cy="175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98867" y="4812268"/>
            <a:ext cx="5902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Imagine illuminating the same slit with different wavelengths</a:t>
            </a:r>
          </a:p>
          <a:p>
            <a:pPr algn="ctr"/>
            <a:r>
              <a:rPr lang="en-US" dirty="0"/>
              <a:t>Keeping everything else the same: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219200" y="5602975"/>
                <a:ext cx="1513107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r>
                  <a:rPr lang="en-US" dirty="0"/>
                  <a:t>Microwave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602975"/>
                <a:ext cx="1513107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r="-28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812172" y="5602975"/>
                <a:ext cx="908197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X-ray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72" y="5602975"/>
                <a:ext cx="90819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53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0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172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Diffraction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7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172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Diffraction</a:t>
            </a:r>
            <a:endParaRPr lang="en-US" sz="2800" dirty="0"/>
          </a:p>
        </p:txBody>
      </p:sp>
      <p:pic>
        <p:nvPicPr>
          <p:cNvPr id="1026" name="Picture 2" descr="https://qph.ec.quoracdn.net/main-qimg-fa28ff4c821aa7fa170246890fd52748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62000"/>
            <a:ext cx="36861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ves Diffraction royalty-free stock vector 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9" b="42934"/>
          <a:stretch/>
        </p:blipFill>
        <p:spPr bwMode="auto">
          <a:xfrm>
            <a:off x="152400" y="1209020"/>
            <a:ext cx="48811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15" y="3925129"/>
            <a:ext cx="2743200" cy="1821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5" y="3810000"/>
            <a:ext cx="2743200" cy="2051914"/>
          </a:xfrm>
          <a:prstGeom prst="rect">
            <a:avLst/>
          </a:prstGeom>
        </p:spPr>
      </p:pic>
      <p:pic>
        <p:nvPicPr>
          <p:cNvPr id="1030" name="Picture 6" descr="https://upload.wikimedia.org/wikipedia/commons/thumb/1/10/Comparison_refraction_diffraction_spectra.svg/170px-Comparison_refraction_diffraction_spectra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21519"/>
            <a:ext cx="16192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4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7921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Single Slit Diffraction – The Huygens-Fresnel Principle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23219"/>
            <a:ext cx="5334000" cy="8913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Light propagating through an aperture is a sum of “spherical wavelets”</a:t>
            </a:r>
          </a:p>
          <a:p>
            <a:pPr marL="457200" lvl="1" indent="0" algn="ctr">
              <a:buFont typeface="Arial" pitchFamily="34" charset="0"/>
              <a:buNone/>
            </a:pP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28800"/>
            <a:ext cx="2605314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3531" y="4925109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isn’t nearly as simple as it may seem.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Most of the challenge of diffraction theory involves doing this in a way you can actually solve!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248274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62200" y="3210876"/>
            <a:ext cx="0" cy="6048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68453" y="2590800"/>
                <a:ext cx="4114780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,0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53" y="2590800"/>
                <a:ext cx="4114780" cy="8188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93398" y="3830951"/>
            <a:ext cx="209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Incident light</a:t>
            </a:r>
          </a:p>
          <a:p>
            <a:pPr algn="ctr"/>
            <a:r>
              <a:rPr lang="en-US" dirty="0"/>
              <a:t>(usually plane wave)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33800" y="3210878"/>
            <a:ext cx="0" cy="63859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0" y="3849469"/>
            <a:ext cx="2699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Diffracted “wavelet”</a:t>
            </a:r>
          </a:p>
          <a:p>
            <a:pPr algn="ctr"/>
            <a:r>
              <a:rPr lang="en-US" dirty="0"/>
              <a:t>(downstream propagation)</a:t>
            </a:r>
          </a:p>
        </p:txBody>
      </p:sp>
    </p:spTree>
    <p:extLst>
      <p:ext uri="{BB962C8B-B14F-4D97-AF65-F5344CB8AC3E}">
        <p14:creationId xmlns:p14="http://schemas.microsoft.com/office/powerpoint/2010/main" val="408064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771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Scalar</a:t>
            </a:r>
            <a:r>
              <a:rPr lang="en-US" sz="2800" dirty="0" smtClean="0"/>
              <a:t> Diffraction Theory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47801"/>
            <a:ext cx="8229600" cy="53339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We’ll treat the field as a scalar wave, ignoring polarization.</a:t>
            </a:r>
          </a:p>
          <a:p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43123"/>
            <a:ext cx="21050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15961"/>
            <a:ext cx="21907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191000" y="2632944"/>
            <a:ext cx="833595" cy="383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8117" y="2976030"/>
                <a:ext cx="2646558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𝑬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𝒓</m:t>
                        </m:r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𝒓</m:t>
                        </m:r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*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7" y="2976030"/>
                <a:ext cx="2646558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4839" r="-92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8376" y="1973791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Helmholtz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8489" y="1960904"/>
            <a:ext cx="264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Helmholtz Equation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960904"/>
            <a:ext cx="3690843" cy="1607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1973791"/>
            <a:ext cx="3505201" cy="1607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19500" y="4210050"/>
                <a:ext cx="3710759" cy="499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This works fine as long as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≪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0" y="4210050"/>
                <a:ext cx="3710759" cy="499304"/>
              </a:xfrm>
              <a:prstGeom prst="rect">
                <a:avLst/>
              </a:prstGeom>
              <a:blipFill rotWithShape="0">
                <a:blip r:embed="rId5"/>
                <a:stretch>
                  <a:fillRect l="-148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190625" y="5856685"/>
            <a:ext cx="711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*Vector diffraction theory is graduate-level electrodynamics, and well beyond the scope of this course. See Jackson </a:t>
            </a:r>
            <a:r>
              <a:rPr lang="en-US" i="1" dirty="0"/>
              <a:t>Electrodynamics</a:t>
            </a:r>
            <a:r>
              <a:rPr lang="en-US" dirty="0"/>
              <a:t> Ch. 10.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143000" y="4133850"/>
            <a:ext cx="0" cy="457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43000" y="4886325"/>
            <a:ext cx="0" cy="457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162050" y="4324350"/>
            <a:ext cx="1447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2000" y="4724400"/>
            <a:ext cx="18288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226598" y="4402693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1" i="1" smtClean="0">
                          <a:latin typeface="Cambria Math"/>
                          <a:ea typeface="Cambria Math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98" y="4402693"/>
                <a:ext cx="36420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1042987" y="4600575"/>
            <a:ext cx="252413" cy="266700"/>
          </a:xfrm>
          <a:prstGeom prst="arc">
            <a:avLst>
              <a:gd name="adj1" fmla="val 16200000"/>
              <a:gd name="adj2" fmla="val 57171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>
            <a:off x="925551" y="4459702"/>
            <a:ext cx="504825" cy="533400"/>
          </a:xfrm>
          <a:prstGeom prst="arc">
            <a:avLst>
              <a:gd name="adj1" fmla="val 16200000"/>
              <a:gd name="adj2" fmla="val 51020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812006" y="4324350"/>
            <a:ext cx="757238" cy="800100"/>
          </a:xfrm>
          <a:prstGeom prst="arc">
            <a:avLst>
              <a:gd name="adj1" fmla="val 16200000"/>
              <a:gd name="adj2" fmla="val 53889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53134" y="4886325"/>
                <a:ext cx="3686650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Equivalent to requiring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dirty="0"/>
                  <a:t> can be </a:t>
                </a:r>
              </a:p>
              <a:p>
                <a:pPr algn="ctr"/>
                <a:r>
                  <a:rPr lang="en-US" dirty="0"/>
                  <a:t>approximated as constant in space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34" y="4886325"/>
                <a:ext cx="3686650" cy="653769"/>
              </a:xfrm>
              <a:prstGeom prst="rect">
                <a:avLst/>
              </a:prstGeom>
              <a:blipFill rotWithShape="0">
                <a:blip r:embed="rId7"/>
                <a:stretch>
                  <a:fillRect l="-826" t="-3738" r="-826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38800" y="2849123"/>
                <a:ext cx="2623859" cy="656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𝑖𝑘𝑟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849123"/>
                <a:ext cx="2623859" cy="6560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27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536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Coordinates in Diffraction Problems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71583"/>
            <a:ext cx="4238625" cy="336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3661" y="4867870"/>
            <a:ext cx="3475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Choose </a:t>
            </a:r>
            <a:r>
              <a:rPr lang="en-US" i="1" dirty="0"/>
              <a:t>Cartesian</a:t>
            </a:r>
            <a:r>
              <a:rPr lang="en-US" dirty="0"/>
              <a:t> or </a:t>
            </a:r>
            <a:r>
              <a:rPr lang="en-US" i="1" dirty="0"/>
              <a:t>cylindrical</a:t>
            </a:r>
            <a:r>
              <a:rPr lang="en-US" dirty="0"/>
              <a:t> coordinates depending on the symmetry of the aperture (if any)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62000" y="1675626"/>
                <a:ext cx="76523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ea typeface="Cambria Math"/>
                  </a:rPr>
                  <a:t>The wavelet function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  <a:ea typeface="Cambria Math"/>
                      </a:rPr>
                      <m:t>𝐮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</m:d>
                    <m:r>
                      <a:rPr lang="en-US" sz="2000" b="1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/>
                  </a:rPr>
                  <a:t>depends on position in a non-trivial way</a:t>
                </a:r>
                <a:r>
                  <a:rPr lang="en-US" sz="2000" b="1" dirty="0">
                    <a:ea typeface="Cambria Math"/>
                  </a:rPr>
                  <a:t>: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5626"/>
                <a:ext cx="7652351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97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57800" y="3011691"/>
                <a:ext cx="3271665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011691"/>
                <a:ext cx="3271665" cy="427746"/>
              </a:xfrm>
              <a:prstGeom prst="rect">
                <a:avLst/>
              </a:prstGeom>
              <a:blipFill rotWithShape="0"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86400" y="4009251"/>
                <a:ext cx="218040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009251"/>
                <a:ext cx="2180404" cy="427746"/>
              </a:xfrm>
              <a:prstGeom prst="rect">
                <a:avLst/>
              </a:prstGeom>
              <a:blipFill rotWithShape="0"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7724" y="5394751"/>
            <a:ext cx="122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Peatross</a:t>
            </a:r>
            <a:r>
              <a:rPr lang="en-US" sz="1200" dirty="0"/>
              <a:t> &amp; 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69510" y="3352026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1" i="1">
                          <a:latin typeface="Cambria Math"/>
                          <a:ea typeface="Cambria Math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0" y="3352026"/>
                <a:ext cx="36420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308561" y="3713976"/>
            <a:ext cx="18288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2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51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Airy Disk and Resolution Limit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69951"/>
            <a:ext cx="3657600" cy="737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00619"/>
            <a:ext cx="33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Irradiance from circular aperture: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684615" y="1769951"/>
            <a:ext cx="4385752" cy="2211703"/>
            <a:chOff x="110048" y="2704914"/>
            <a:chExt cx="5338252" cy="26920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9770"/>
            <a:stretch/>
          </p:blipFill>
          <p:spPr>
            <a:xfrm>
              <a:off x="2886075" y="2704914"/>
              <a:ext cx="2562225" cy="26920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b="55917"/>
            <a:stretch/>
          </p:blipFill>
          <p:spPr>
            <a:xfrm>
              <a:off x="110048" y="2704914"/>
              <a:ext cx="2562225" cy="236257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661084" y="1400619"/>
            <a:ext cx="271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First-order Bessel function:</a:t>
            </a:r>
            <a:endParaRPr lang="en-US" dirty="0"/>
          </a:p>
        </p:txBody>
      </p:sp>
      <p:pic>
        <p:nvPicPr>
          <p:cNvPr id="23556" name="Picture 4" descr="https://static1.squarespace.com/static/558bc22ce4b0574c94d31c79/t/58026624b8a79b48841c95e6/1476552239375/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7"/>
          <a:stretch/>
        </p:blipFill>
        <p:spPr bwMode="auto">
          <a:xfrm>
            <a:off x="3658559" y="4419600"/>
            <a:ext cx="5450283" cy="21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://www.trifidnebula.com/gallery_images/1777284305_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5" y="3068073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2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9"/>
          <a:stretch/>
        </p:blipFill>
        <p:spPr>
          <a:xfrm>
            <a:off x="377720" y="1839239"/>
            <a:ext cx="3660880" cy="599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51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Airy Disk and Resolution Limit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00619"/>
            <a:ext cx="420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Irradiance from lens aperture, diameter, D: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696889"/>
            <a:ext cx="4114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Resolution Limit</a:t>
            </a:r>
            <a:r>
              <a:rPr lang="en-US" dirty="0" smtClean="0"/>
              <a:t>:</a:t>
            </a:r>
          </a:p>
          <a:p>
            <a:r>
              <a:rPr lang="en-US" dirty="0" smtClean="0"/>
              <a:t>When the first zero of one peak is at the same position as the second primary peak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10646"/>
            <a:ext cx="3209925" cy="156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158554"/>
            <a:ext cx="3230962" cy="32908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72679" r="45333"/>
          <a:stretch/>
        </p:blipFill>
        <p:spPr>
          <a:xfrm>
            <a:off x="2891116" y="5105400"/>
            <a:ext cx="2061884" cy="685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00" y="3878708"/>
            <a:ext cx="411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Meet this condition when: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39286" r="52724" b="32403"/>
          <a:stretch/>
        </p:blipFill>
        <p:spPr>
          <a:xfrm>
            <a:off x="2971800" y="3807722"/>
            <a:ext cx="1757084" cy="710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8600" y="4763869"/>
            <a:ext cx="327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Have minimum resolvable angle</a:t>
            </a:r>
          </a:p>
          <a:p>
            <a:r>
              <a:rPr lang="en-US" dirty="0" smtClean="0"/>
              <a:t>between two objects as: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17158" y="584537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Diffraction Limit!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Xiaowei</a:t>
            </a:r>
            <a:r>
              <a:rPr lang="en-US" dirty="0" smtClean="0"/>
              <a:t> Zhuang - Harvard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644" y="762000"/>
            <a:ext cx="629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Illuminating biology at the nanoscale with single-molecule </a:t>
            </a:r>
            <a:endParaRPr lang="en-US" sz="2000" u="sng" dirty="0" smtClean="0"/>
          </a:p>
          <a:p>
            <a:r>
              <a:rPr lang="en-US" sz="2000" u="sng" dirty="0" smtClean="0"/>
              <a:t>and </a:t>
            </a:r>
            <a:r>
              <a:rPr lang="en-US" sz="2000" u="sng" dirty="0"/>
              <a:t>super-resolution fluorescence </a:t>
            </a:r>
            <a:r>
              <a:rPr lang="en-US" sz="2000" u="sng" dirty="0" smtClean="0"/>
              <a:t>microscopy</a:t>
            </a:r>
            <a:endParaRPr lang="en-US" sz="2000" u="sng" dirty="0"/>
          </a:p>
        </p:txBody>
      </p:sp>
      <p:pic>
        <p:nvPicPr>
          <p:cNvPr id="9218" name="Picture 2" descr="Zhuang xiaowei download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767255"/>
            <a:ext cx="1142112" cy="17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9" y="3494741"/>
            <a:ext cx="321945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133725"/>
            <a:ext cx="4567028" cy="3419475"/>
          </a:xfrm>
          <a:prstGeom prst="rect">
            <a:avLst/>
          </a:prstGeom>
        </p:spPr>
      </p:pic>
      <p:pic>
        <p:nvPicPr>
          <p:cNvPr id="9220" name="Picture 4" descr="http://zeiss-campus.magnet.fsu.edu/articles/superresolution/images/superresolutionfigure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1" y="1609146"/>
            <a:ext cx="4124851" cy="153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micron.ox.ac.uk/images/localization_microscop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80" y="1577279"/>
            <a:ext cx="3292877" cy="13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 Header - U of 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5F5674-FEBD-4558-9BFF-B1B4AC0AA01E}" vid="{715F98A4-F2E6-4343-9F60-F002E2A3B0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 Header - Dartmouth</Template>
  <TotalTime>19160</TotalTime>
  <Words>688</Words>
  <Application>Microsoft Office PowerPoint</Application>
  <PresentationFormat>On-screen Show (4:3)</PresentationFormat>
  <Paragraphs>153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ESR Header - U of U</vt:lpstr>
      <vt:lpstr>Diffraction</vt:lpstr>
      <vt:lpstr>Unit 7</vt:lpstr>
      <vt:lpstr>Unit 7</vt:lpstr>
      <vt:lpstr>Unit 7</vt:lpstr>
      <vt:lpstr>Unit 7</vt:lpstr>
      <vt:lpstr>Unit 7</vt:lpstr>
      <vt:lpstr>Unit 7</vt:lpstr>
      <vt:lpstr>Unit 7</vt:lpstr>
      <vt:lpstr>Xiaowei Zhuang - Harvard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  <vt:lpstr>Unit 7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with Matter</dc:title>
  <dc:creator>Kipp van Schooten</dc:creator>
  <cp:lastModifiedBy>Kipp van Schooten</cp:lastModifiedBy>
  <cp:revision>185</cp:revision>
  <dcterms:created xsi:type="dcterms:W3CDTF">2017-09-24T03:03:49Z</dcterms:created>
  <dcterms:modified xsi:type="dcterms:W3CDTF">2017-10-27T14:45:33Z</dcterms:modified>
</cp:coreProperties>
</file>